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0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B13C-AC86-4BE0-9848-A0A336856D67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CFE1-7FC3-44B4-8AD3-576F0D3B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673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B13C-AC86-4BE0-9848-A0A336856D67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CFE1-7FC3-44B4-8AD3-576F0D3B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419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B13C-AC86-4BE0-9848-A0A336856D67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CFE1-7FC3-44B4-8AD3-576F0D3B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195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B13C-AC86-4BE0-9848-A0A336856D67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CFE1-7FC3-44B4-8AD3-576F0D3B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824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B13C-AC86-4BE0-9848-A0A336856D67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CFE1-7FC3-44B4-8AD3-576F0D3B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470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B13C-AC86-4BE0-9848-A0A336856D67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CFE1-7FC3-44B4-8AD3-576F0D3B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80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B13C-AC86-4BE0-9848-A0A336856D67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CFE1-7FC3-44B4-8AD3-576F0D3B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776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B13C-AC86-4BE0-9848-A0A336856D67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CFE1-7FC3-44B4-8AD3-576F0D3B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343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B13C-AC86-4BE0-9848-A0A336856D67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CFE1-7FC3-44B4-8AD3-576F0D3B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015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B13C-AC86-4BE0-9848-A0A336856D67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CFE1-7FC3-44B4-8AD3-576F0D3B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310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B13C-AC86-4BE0-9848-A0A336856D67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CFE1-7FC3-44B4-8AD3-576F0D3B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2391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B13C-AC86-4BE0-9848-A0A336856D67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CFE1-7FC3-44B4-8AD3-576F0D3BBE1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8656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B13C-AC86-4BE0-9848-A0A336856D67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CFE1-7FC3-44B4-8AD3-576F0D3B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0781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B13C-AC86-4BE0-9848-A0A336856D67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CFE1-7FC3-44B4-8AD3-576F0D3B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030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B13C-AC86-4BE0-9848-A0A336856D67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CFE1-7FC3-44B4-8AD3-576F0D3B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010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B13C-AC86-4BE0-9848-A0A336856D67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CFE1-7FC3-44B4-8AD3-576F0D3B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8382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B13C-AC86-4BE0-9848-A0A336856D67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CFE1-7FC3-44B4-8AD3-576F0D3B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090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94FB13C-AC86-4BE0-9848-A0A336856D67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3CFE1-7FC3-44B4-8AD3-576F0D3B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030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15900"/>
            <a:ext cx="9404723" cy="571500"/>
          </a:xfrm>
        </p:spPr>
        <p:txBody>
          <a:bodyPr/>
          <a:lstStyle/>
          <a:p>
            <a:r>
              <a:rPr lang="en-US" dirty="0"/>
              <a:t>https://datalytiqsacademy.com/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0300"/>
            <a:ext cx="12192000" cy="5727700"/>
          </a:xfrm>
        </p:spPr>
      </p:pic>
    </p:spTree>
    <p:extLst>
      <p:ext uri="{BB962C8B-B14F-4D97-AF65-F5344CB8AC3E}">
        <p14:creationId xmlns:p14="http://schemas.microsoft.com/office/powerpoint/2010/main" val="278466882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87500"/>
            <a:ext cx="12103099" cy="3189881"/>
          </a:xfrm>
        </p:spPr>
        <p:txBody>
          <a:bodyPr>
            <a:normAutofit/>
          </a:bodyPr>
          <a:lstStyle/>
          <a:p>
            <a:r>
              <a:rPr lang="en-US" sz="6700" b="1" i="1" dirty="0" smtClean="0"/>
              <a:t>CPA </a:t>
            </a:r>
            <a:r>
              <a:rPr lang="en-US" sz="6700" b="1" i="1" dirty="0"/>
              <a:t>FOUNDATION LEVEL </a:t>
            </a:r>
            <a:r>
              <a:rPr lang="en-US" sz="6700" i="1" dirty="0"/>
              <a:t/>
            </a:r>
            <a:br>
              <a:rPr lang="en-US" sz="6700" i="1" dirty="0"/>
            </a:br>
            <a:r>
              <a:rPr lang="en-US" sz="6700" b="1" i="1" dirty="0"/>
              <a:t>CIFA FOUNDATION LEVEL </a:t>
            </a:r>
            <a:r>
              <a:rPr lang="en-US" sz="6700" i="1" dirty="0"/>
              <a:t/>
            </a:r>
            <a:br>
              <a:rPr lang="en-US" sz="6700" i="1" dirty="0"/>
            </a:br>
            <a:r>
              <a:rPr lang="en-US" sz="6700" b="1" i="1" dirty="0"/>
              <a:t>ECONOMICS </a:t>
            </a:r>
            <a:endParaRPr lang="en-US" sz="67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1585320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 </a:t>
            </a:r>
            <a:r>
              <a:rPr lang="en-US" b="1" dirty="0" smtClean="0"/>
              <a:t>a Presentation by:</a:t>
            </a:r>
          </a:p>
          <a:p>
            <a:r>
              <a:rPr lang="en-US" b="1" i="1" dirty="0" smtClean="0"/>
              <a:t>Collins Odhiambo owino-DATALYTIQS ACADEMY.</a:t>
            </a:r>
          </a:p>
          <a:p>
            <a:endParaRPr lang="en-US" b="1" i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63008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1. Observation and Identification of the Problem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Economists begin by </a:t>
            </a:r>
            <a:r>
              <a:rPr lang="en-US" b="1" dirty="0" smtClean="0"/>
              <a:t>observing real-world economic events</a:t>
            </a:r>
            <a:r>
              <a:rPr lang="en-US" dirty="0" smtClean="0"/>
              <a:t> and identifying a specific issue that needs to be studied.</a:t>
            </a:r>
            <a:br>
              <a:rPr lang="en-US" dirty="0" smtClean="0"/>
            </a:br>
            <a:r>
              <a:rPr lang="en-US" dirty="0" smtClean="0"/>
              <a:t>Examples:</a:t>
            </a:r>
          </a:p>
          <a:p>
            <a:r>
              <a:rPr lang="en-US" dirty="0" smtClean="0"/>
              <a:t>Rising unemployment</a:t>
            </a:r>
          </a:p>
          <a:p>
            <a:r>
              <a:rPr lang="en-US" dirty="0" smtClean="0"/>
              <a:t>Increasing food prices</a:t>
            </a:r>
          </a:p>
          <a:p>
            <a:r>
              <a:rPr lang="en-US" dirty="0" smtClean="0"/>
              <a:t>Low agricultural productivity</a:t>
            </a:r>
          </a:p>
          <a:p>
            <a:r>
              <a:rPr lang="en-US" dirty="0" smtClean="0"/>
              <a:t>Currency depreciation</a:t>
            </a:r>
          </a:p>
          <a:p>
            <a:pPr marL="0" indent="0">
              <a:buNone/>
            </a:pPr>
            <a:r>
              <a:rPr lang="en-US" b="1" dirty="0" smtClean="0"/>
              <a:t>The purpose is</a:t>
            </a:r>
            <a:r>
              <a:rPr lang="en-US" dirty="0"/>
              <a:t> </a:t>
            </a:r>
            <a:r>
              <a:rPr lang="en-US" dirty="0" smtClean="0"/>
              <a:t>to clearly define </a:t>
            </a:r>
            <a:r>
              <a:rPr lang="en-US" i="1" dirty="0" smtClean="0"/>
              <a:t>what</a:t>
            </a:r>
            <a:r>
              <a:rPr lang="en-US" dirty="0" smtClean="0"/>
              <a:t> economic phenomenon requires explanation.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22679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2. Formulation of a Hypothesis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b="1" dirty="0" smtClean="0"/>
              <a:t>hypothesis</a:t>
            </a:r>
            <a:r>
              <a:rPr lang="en-US" dirty="0" smtClean="0"/>
              <a:t> is a logical, testable statement that attempts to explain the observed problem.</a:t>
            </a:r>
            <a:br>
              <a:rPr lang="en-US" dirty="0" smtClean="0"/>
            </a:br>
            <a:r>
              <a:rPr lang="en-US" dirty="0" smtClean="0"/>
              <a:t>In economics, it proposes a relationship between variables.</a:t>
            </a:r>
          </a:p>
          <a:p>
            <a:pPr marL="0" indent="0">
              <a:buNone/>
            </a:pPr>
            <a:r>
              <a:rPr lang="en-US" dirty="0" smtClean="0"/>
              <a:t>Examples:</a:t>
            </a:r>
          </a:p>
          <a:p>
            <a:r>
              <a:rPr lang="en-US" dirty="0" smtClean="0"/>
              <a:t>“An increase in interest rates reduces consumer borrowing.”</a:t>
            </a:r>
          </a:p>
          <a:p>
            <a:r>
              <a:rPr lang="en-US" dirty="0" smtClean="0"/>
              <a:t>“Higher taxes reduce disposable income and household consumption.”</a:t>
            </a:r>
          </a:p>
          <a:p>
            <a:pPr marL="0" indent="0">
              <a:buNone/>
            </a:pPr>
            <a:r>
              <a:rPr lang="en-US" b="1" dirty="0" smtClean="0"/>
              <a:t>The purpose is to </a:t>
            </a:r>
            <a:r>
              <a:rPr lang="en-US" dirty="0"/>
              <a:t>p</a:t>
            </a:r>
            <a:r>
              <a:rPr lang="en-US" dirty="0" smtClean="0"/>
              <a:t>rovide a guiding idea that can be tested empirically.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87885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3. Data Collection and Testing the Hypothesis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Economists gather relevant </a:t>
            </a:r>
            <a:r>
              <a:rPr lang="en-US" b="1" dirty="0" smtClean="0"/>
              <a:t>data</a:t>
            </a:r>
            <a:r>
              <a:rPr lang="en-US" dirty="0" smtClean="0"/>
              <a:t>, either from:</a:t>
            </a:r>
          </a:p>
          <a:p>
            <a:r>
              <a:rPr lang="en-US" dirty="0" smtClean="0"/>
              <a:t>Surveys</a:t>
            </a:r>
          </a:p>
          <a:p>
            <a:r>
              <a:rPr lang="en-US" dirty="0" smtClean="0"/>
              <a:t>Government statistics</a:t>
            </a:r>
          </a:p>
          <a:p>
            <a:r>
              <a:rPr lang="en-US" dirty="0" smtClean="0"/>
              <a:t>Market data</a:t>
            </a:r>
          </a:p>
          <a:p>
            <a:r>
              <a:rPr lang="en-US" dirty="0" smtClean="0"/>
              <a:t>Experiments (rare in economics)</a:t>
            </a:r>
          </a:p>
          <a:p>
            <a:pPr marL="0" indent="0">
              <a:buNone/>
            </a:pPr>
            <a:r>
              <a:rPr lang="en-US" dirty="0" smtClean="0"/>
              <a:t>They then use </a:t>
            </a:r>
            <a:r>
              <a:rPr lang="en-US" b="1" dirty="0" smtClean="0"/>
              <a:t>economic models</a:t>
            </a:r>
            <a:r>
              <a:rPr lang="en-US" dirty="0" smtClean="0"/>
              <a:t>, graphs, and statistical tools to test whether the data supports or rejects the hypothesis.</a:t>
            </a:r>
          </a:p>
          <a:p>
            <a:r>
              <a:rPr lang="en-US" dirty="0" smtClean="0"/>
              <a:t>Example:</a:t>
            </a:r>
            <a:br>
              <a:rPr lang="en-US" dirty="0" smtClean="0"/>
            </a:br>
            <a:r>
              <a:rPr lang="en-US" dirty="0" smtClean="0"/>
              <a:t>Using regression analysis to check whether higher interest rates actually reduce borrowing.</a:t>
            </a:r>
          </a:p>
          <a:p>
            <a:pPr marL="0" indent="0">
              <a:buNone/>
            </a:pPr>
            <a:r>
              <a:rPr lang="en-US" b="1" dirty="0" smtClean="0"/>
              <a:t>To </a:t>
            </a:r>
            <a:r>
              <a:rPr lang="en-US" dirty="0"/>
              <a:t>d</a:t>
            </a:r>
            <a:r>
              <a:rPr lang="en-US" dirty="0" smtClean="0"/>
              <a:t>etermine if the hypothesis is consistent with real-world evidence.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78277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4. Conclusion, Evaluation, and Theory Development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After testing, economists draw conclusions:</a:t>
            </a:r>
          </a:p>
          <a:p>
            <a:r>
              <a:rPr lang="en-US" dirty="0" smtClean="0"/>
              <a:t>If data supports the hypothesis → it becomes part of economic theory.</a:t>
            </a:r>
          </a:p>
          <a:p>
            <a:r>
              <a:rPr lang="en-US" dirty="0" smtClean="0"/>
              <a:t>If data does not support it → the hypothesis is rejected or modified.</a:t>
            </a:r>
          </a:p>
          <a:p>
            <a:pPr marL="0" indent="0">
              <a:buNone/>
            </a:pPr>
            <a:r>
              <a:rPr lang="en-US" dirty="0" smtClean="0"/>
              <a:t>Economists also evaluate:</a:t>
            </a:r>
          </a:p>
          <a:p>
            <a:r>
              <a:rPr lang="en-US" dirty="0" smtClean="0"/>
              <a:t>The reliability of data</a:t>
            </a:r>
          </a:p>
          <a:p>
            <a:r>
              <a:rPr lang="en-US" dirty="0" smtClean="0"/>
              <a:t>Limitations of the study</a:t>
            </a:r>
          </a:p>
          <a:p>
            <a:r>
              <a:rPr lang="en-US" dirty="0" smtClean="0"/>
              <a:t>Whether the findings can predict future outcomes</a:t>
            </a:r>
          </a:p>
          <a:p>
            <a:pPr marL="0" indent="0">
              <a:buNone/>
            </a:pPr>
            <a:r>
              <a:rPr lang="en-US" b="1" dirty="0" smtClean="0"/>
              <a:t>The purpose is to </a:t>
            </a:r>
            <a:r>
              <a:rPr lang="en-US" dirty="0"/>
              <a:t>b</a:t>
            </a:r>
            <a:r>
              <a:rPr lang="en-US" dirty="0" smtClean="0"/>
              <a:t>uild or refine economic theories and inform economic policy decisions.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06607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Government Strategies to Counter Climate Change Effects on Agriculture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2552700"/>
            <a:ext cx="10821988" cy="4089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1. Promotion of Drought-Resistant and Early-Maturing Crop Varieties</a:t>
            </a:r>
          </a:p>
          <a:p>
            <a:pPr marL="0" indent="0">
              <a:buNone/>
            </a:pPr>
            <a:r>
              <a:rPr lang="en-US" dirty="0" smtClean="0"/>
              <a:t>The government can fund research and distribute seeds that tolerate drought, heat, and irregular rainfall. This helps farmers maintain yields despite harsh conditions.</a:t>
            </a:r>
          </a:p>
          <a:p>
            <a:pPr marL="0" indent="0">
              <a:buNone/>
            </a:pPr>
            <a:r>
              <a:rPr lang="en-US" b="1" dirty="0" smtClean="0"/>
              <a:t>2. Expansion of Irrigation Infrastructure</a:t>
            </a:r>
          </a:p>
          <a:p>
            <a:pPr marL="0" indent="0">
              <a:buNone/>
            </a:pPr>
            <a:r>
              <a:rPr lang="en-US" dirty="0" smtClean="0"/>
              <a:t>Developing dams, boreholes, canals, and drip-irrigation schemes reduces dependence on unreliable rainfall and ensures continuous water supply to crops.</a:t>
            </a:r>
          </a:p>
          <a:p>
            <a:pPr marL="0" indent="0">
              <a:buNone/>
            </a:pPr>
            <a:r>
              <a:rPr lang="en-US" b="1" dirty="0" smtClean="0"/>
              <a:t>3. Soil and Water Conservation Measures</a:t>
            </a:r>
          </a:p>
          <a:p>
            <a:pPr marL="0" indent="0">
              <a:buNone/>
            </a:pPr>
            <a:r>
              <a:rPr lang="en-US" dirty="0" smtClean="0"/>
              <a:t>Strategies such as terracing, mulching, agroforestry, water harvesting, and conservation tillage help retain soil moisture, reduce erosion, and maintain soil fertility.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98959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210982"/>
          </a:xfrm>
        </p:spPr>
        <p:txBody>
          <a:bodyPr/>
          <a:lstStyle/>
          <a:p>
            <a:r>
              <a:rPr lang="en-US" dirty="0" smtClean="0"/>
              <a:t>Government Strategies to Counter Climate Change Effects on Agriculture(continued)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2603500"/>
            <a:ext cx="9403742" cy="3860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4. Strengthening Weather Forecasting and Early-Warning Systems</a:t>
            </a:r>
          </a:p>
          <a:p>
            <a:pPr marL="0" indent="0">
              <a:buNone/>
            </a:pPr>
            <a:r>
              <a:rPr lang="en-US" dirty="0" smtClean="0"/>
              <a:t>Providing accurate, timely climate information enables farmers to plan planting, harvesting, and input use according to expected conditions, reducing risks.</a:t>
            </a:r>
          </a:p>
          <a:p>
            <a:pPr marL="0" indent="0">
              <a:buNone/>
            </a:pPr>
            <a:r>
              <a:rPr lang="en-US" b="1" dirty="0" smtClean="0"/>
              <a:t>5. Subsidies and Financial Support to Farmers</a:t>
            </a:r>
          </a:p>
          <a:p>
            <a:pPr marL="0" indent="0">
              <a:buNone/>
            </a:pPr>
            <a:r>
              <a:rPr lang="en-US" dirty="0" smtClean="0"/>
              <a:t>Offering crop insurance, input subsidies, credit facilities, and compensation during extreme weather events helps farmers recover and adapt to climate shocks.</a:t>
            </a:r>
          </a:p>
          <a:p>
            <a:pPr marL="0" indent="0">
              <a:buNone/>
            </a:pPr>
            <a:r>
              <a:rPr lang="en-US" b="1" dirty="0" smtClean="0"/>
              <a:t>6. Reforestation and Environmental Protection Policies</a:t>
            </a:r>
          </a:p>
          <a:p>
            <a:pPr marL="0" indent="0">
              <a:buNone/>
            </a:pPr>
            <a:r>
              <a:rPr lang="en-US" dirty="0" smtClean="0"/>
              <a:t>Planting trees, protecting water catchments, and regulating deforestation improve rainfall patterns, reduce flooding, and stabilize ecosystems crucial for farming.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34510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Meaning of “Central Bank” 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b="1" dirty="0" smtClean="0"/>
              <a:t>central bank</a:t>
            </a:r>
            <a:r>
              <a:rPr lang="en-US" dirty="0" smtClean="0"/>
              <a:t> is the </a:t>
            </a:r>
            <a:r>
              <a:rPr lang="en-US" i="1" dirty="0" smtClean="0"/>
              <a:t>main financial institution of a country</a:t>
            </a:r>
            <a:r>
              <a:rPr lang="en-US" dirty="0" smtClean="0"/>
              <a:t> responsible for </a:t>
            </a:r>
            <a:r>
              <a:rPr lang="en-US" b="1" dirty="0" smtClean="0"/>
              <a:t>issuing currency, regulating the financial system, and implementing monetary policy</a:t>
            </a:r>
            <a:r>
              <a:rPr lang="en-US" dirty="0" smtClean="0"/>
              <a:t> on behalf of the government. It oversees commercial banks and ensures economic and financial stability.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77454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Secondary Functions of a Central Bank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1. Banker to Commercial Banks</a:t>
            </a:r>
          </a:p>
          <a:p>
            <a:pPr marL="0" indent="0">
              <a:buNone/>
            </a:pPr>
            <a:r>
              <a:rPr lang="en-US" dirty="0"/>
              <a:t>It holds accounts for commercial banks, clears cheques, and provides loans to them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b="1" dirty="0"/>
              <a:t>2. Banker, Financial Adviser, and Agent to the Government</a:t>
            </a:r>
          </a:p>
          <a:p>
            <a:pPr marL="0" indent="0">
              <a:buNone/>
            </a:pPr>
            <a:r>
              <a:rPr lang="en-US" dirty="0"/>
              <a:t>It manages government accounts, advises on financial matters, and facilitates public debt operations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b="1" dirty="0"/>
              <a:t>3. Custodian of Foreign Exchange Reserves</a:t>
            </a:r>
          </a:p>
          <a:p>
            <a:pPr marL="0" indent="0">
              <a:buNone/>
            </a:pPr>
            <a:r>
              <a:rPr lang="en-US" dirty="0"/>
              <a:t>It holds and manages a country’s foreign currency reserves and stabilizes the exchange rate.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42018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4. Controller of Credit</a:t>
            </a:r>
          </a:p>
          <a:p>
            <a:pPr marL="0" indent="0">
              <a:buNone/>
            </a:pPr>
            <a:r>
              <a:rPr lang="en-US" dirty="0"/>
              <a:t>It influences the level of credit in the economy through tools like interest rates and open-market operations.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35003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Limitations of the Production Possibility Frontier (PPF)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1. It Assumes Only Two Goods</a:t>
            </a:r>
          </a:p>
          <a:p>
            <a:pPr marL="0" indent="0">
              <a:buNone/>
            </a:pPr>
            <a:r>
              <a:rPr lang="en-US" dirty="0"/>
              <a:t>The PPF simplifies reality by analyzing the production of only two goods, yet real economies produce thousands of goods and services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b="1" dirty="0"/>
              <a:t>2. It Assumes Fixed Resources and Technology</a:t>
            </a:r>
          </a:p>
          <a:p>
            <a:pPr marL="0" indent="0">
              <a:buNone/>
            </a:pPr>
            <a:r>
              <a:rPr lang="en-US" dirty="0"/>
              <a:t>The model assumes that resources and technology remain constant, which is unrealistic since both change over time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b="1" dirty="0"/>
              <a:t>3. It Does Not Show Distribution of Output</a:t>
            </a:r>
          </a:p>
          <a:p>
            <a:pPr marL="0" indent="0">
              <a:buNone/>
            </a:pPr>
            <a:r>
              <a:rPr lang="en-US" dirty="0"/>
              <a:t>The PPF shows what an economy </a:t>
            </a:r>
            <a:r>
              <a:rPr lang="en-US" i="1" dirty="0"/>
              <a:t>can</a:t>
            </a:r>
            <a:r>
              <a:rPr lang="en-US" dirty="0"/>
              <a:t> produce, but not </a:t>
            </a:r>
            <a:r>
              <a:rPr lang="en-US" b="1" dirty="0"/>
              <a:t>who receives or benefits</a:t>
            </a:r>
            <a:r>
              <a:rPr lang="en-US" dirty="0"/>
              <a:t> from the goods produced.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95757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4. It Does Not Account for Unemployment or Underutilization</a:t>
            </a:r>
          </a:p>
          <a:p>
            <a:pPr marL="0" indent="0">
              <a:buNone/>
            </a:pPr>
            <a:r>
              <a:rPr lang="en-US" dirty="0" smtClean="0"/>
              <a:t>The PPF assumes full and efficient use of resources. In real economies, unemployment and idle resources often exist.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52270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1" y="452718"/>
            <a:ext cx="11760200" cy="626782"/>
          </a:xfrm>
        </p:spPr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Production Possibility Frontier (PPF)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1244600"/>
            <a:ext cx="11938000" cy="5613400"/>
          </a:xfrm>
        </p:spPr>
      </p:pic>
    </p:spTree>
    <p:extLst>
      <p:ext uri="{BB962C8B-B14F-4D97-AF65-F5344CB8AC3E}">
        <p14:creationId xmlns:p14="http://schemas.microsoft.com/office/powerpoint/2010/main" val="2616368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https://datalytiqsacademy.com/courses/cpa-economicskasneb/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lvl="5"/>
            <a:r>
              <a:rPr lang="en-US" sz="4400" dirty="0" smtClean="0"/>
              <a:t>THANK YOU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8331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139</TotalTime>
  <Words>701</Words>
  <Application>Microsoft Office PowerPoint</Application>
  <PresentationFormat>Widescreen</PresentationFormat>
  <Paragraphs>78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Ion</vt:lpstr>
      <vt:lpstr>https://datalytiqsacademy.com/</vt:lpstr>
      <vt:lpstr>CPA FOUNDATION LEVEL  CIFA FOUNDATION LEVEL  ECONOMICS </vt:lpstr>
      <vt:lpstr>1. Observation and Identification of the Problem </vt:lpstr>
      <vt:lpstr>2. Formulation of a Hypothesis </vt:lpstr>
      <vt:lpstr>3. Data Collection and Testing the Hypothesis </vt:lpstr>
      <vt:lpstr>4. Conclusion, Evaluation, and Theory Development </vt:lpstr>
      <vt:lpstr>Government Strategies to Counter Climate Change Effects on Agriculture</vt:lpstr>
      <vt:lpstr>Government Strategies to Counter Climate Change Effects on Agriculture(continued)</vt:lpstr>
      <vt:lpstr>Meaning of “Central Bank”  </vt:lpstr>
      <vt:lpstr>FOUR Secondary Functions of a Central Bank</vt:lpstr>
      <vt:lpstr>…</vt:lpstr>
      <vt:lpstr>FOUR Limitations of the Production Possibility Frontier (PPF)</vt:lpstr>
      <vt:lpstr>…</vt:lpstr>
      <vt:lpstr>The Production Possibility Frontier (PPF)</vt:lpstr>
      <vt:lpstr>https://datalytiqsacademy.com/courses/cpa-economicskasneb/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CPA FOUNDATION LEVEL  CIFA FOUNDATION LEVEL  ECONOMICS</dc:title>
  <dc:creator>User</dc:creator>
  <cp:lastModifiedBy>User</cp:lastModifiedBy>
  <cp:revision>13</cp:revision>
  <dcterms:created xsi:type="dcterms:W3CDTF">2025-11-29T11:20:04Z</dcterms:created>
  <dcterms:modified xsi:type="dcterms:W3CDTF">2025-11-30T08:16:58Z</dcterms:modified>
</cp:coreProperties>
</file>